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1" r:id="rId4"/>
    <p:sldId id="276" r:id="rId5"/>
    <p:sldId id="272" r:id="rId6"/>
    <p:sldId id="274" r:id="rId7"/>
    <p:sldId id="257" r:id="rId8"/>
    <p:sldId id="261" r:id="rId9"/>
    <p:sldId id="263" r:id="rId10"/>
    <p:sldId id="267" r:id="rId11"/>
    <p:sldId id="258" r:id="rId12"/>
    <p:sldId id="262" r:id="rId13"/>
    <p:sldId id="268" r:id="rId14"/>
    <p:sldId id="269" r:id="rId15"/>
    <p:sldId id="279" r:id="rId16"/>
    <p:sldId id="265" r:id="rId17"/>
    <p:sldId id="259" r:id="rId18"/>
    <p:sldId id="280" r:id="rId19"/>
    <p:sldId id="277" r:id="rId20"/>
    <p:sldId id="264" r:id="rId21"/>
    <p:sldId id="266" r:id="rId22"/>
    <p:sldId id="281" r:id="rId23"/>
    <p:sldId id="282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25"/>
    <a:srgbClr val="F6A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4"/>
    <p:restoredTop sz="68984"/>
  </p:normalViewPr>
  <p:slideViewPr>
    <p:cSldViewPr snapToGrid="0">
      <p:cViewPr>
        <p:scale>
          <a:sx n="100" d="100"/>
          <a:sy n="100" d="100"/>
        </p:scale>
        <p:origin x="9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7504-7825-6E4A-97A2-F5C8D8B61042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B7DF-B7B4-A64A-8FE8-8567A1CB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3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didn’t even know I was using some of things missing.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pipeline! Just one small compiler warning. </a:t>
            </a:r>
          </a:p>
          <a:p>
            <a:r>
              <a:rPr lang="en-US" dirty="0"/>
              <a:t>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life. I’m sure it unimportant (more foreshadowing)</a:t>
            </a:r>
          </a:p>
          <a:p>
            <a:r>
              <a:rPr lang="en-US" dirty="0"/>
              <a:t>All that’s left is</a:t>
            </a:r>
          </a:p>
          <a:p>
            <a:r>
              <a:rPr lang="en-US" dirty="0"/>
              <a:t>Crap!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we do not have enough time left for SSD or Yolo.</a:t>
            </a:r>
          </a:p>
          <a:p>
            <a:endParaRPr lang="en-US" dirty="0"/>
          </a:p>
          <a:p>
            <a:r>
              <a:rPr lang="en-US" dirty="0"/>
              <a:t>Just the image tagging alone will kill two full days. And we are looking at 2 weeks till demo!</a:t>
            </a:r>
          </a:p>
          <a:p>
            <a:endParaRPr lang="en-US" dirty="0"/>
          </a:p>
          <a:p>
            <a:r>
              <a:rPr lang="en-US" dirty="0"/>
              <a:t>Ok, lets find out how big we can go… That’s, uh, not a 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:Wait, crap!</a:t>
            </a:r>
          </a:p>
          <a:p>
            <a:pPr lvl="0"/>
            <a:r>
              <a:rPr lang="en-US" dirty="0"/>
              <a:t>400kB is not anywhere near enough to even to to 120x160 for the model input!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96x96 is small, how small? That is too small.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How about a crop instead... Yeah, I think I can work with that.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Guess how long that took to find out?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saw both of these errors quite a lot</a:t>
            </a:r>
          </a:p>
          <a:p>
            <a:r>
              <a:rPr lang="en-US" dirty="0"/>
              <a:t>But the camera front end is open. Start at the beginning and go over each error condition:</a:t>
            </a:r>
          </a:p>
          <a:p>
            <a:r>
              <a:rPr lang="en-US" dirty="0"/>
              <a:t>Gotcha!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1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new plan</a:t>
            </a:r>
          </a:p>
          <a:p>
            <a:endParaRPr lang="en-US" dirty="0"/>
          </a:p>
          <a:p>
            <a:r>
              <a:rPr lang="en-US" dirty="0"/>
              <a:t>Lets take a look at the pre-trained models available.</a:t>
            </a:r>
          </a:p>
          <a:p>
            <a:r>
              <a:rPr lang="en-US" dirty="0"/>
              <a:t>I got less than 1MB of space to work with… Oh boy.</a:t>
            </a:r>
          </a:p>
          <a:p>
            <a:endParaRPr lang="en-US" dirty="0"/>
          </a:p>
          <a:p>
            <a:r>
              <a:rPr lang="en-US" dirty="0"/>
              <a:t>Ok, 6Meg / 4 for the quantization, will be 1.5… I can prune in half… right?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6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</a:t>
            </a:r>
            <a:r>
              <a:rPr lang="en-US" dirty="0" err="1"/>
              <a:t>GoogLenet</a:t>
            </a:r>
            <a:r>
              <a:rPr lang="en-US" dirty="0"/>
              <a:t>, everything is linear, one step then the next.</a:t>
            </a:r>
          </a:p>
          <a:p>
            <a:r>
              <a:rPr lang="en-US" dirty="0"/>
              <a:t>This means the input of each layer is “easy” to trim based on the input from the prior… But after that our path is not so simple.</a:t>
            </a:r>
          </a:p>
          <a:p>
            <a:r>
              <a:rPr lang="en-US" dirty="0"/>
              <a:t>Pruning that nonsense is way over my paygrade.</a:t>
            </a:r>
          </a:p>
          <a:p>
            <a:endParaRPr lang="en-US" dirty="0"/>
          </a:p>
          <a:p>
            <a:r>
              <a:rPr lang="en-US" dirty="0"/>
              <a:t>Thanks for the help on that </a:t>
            </a:r>
            <a:r>
              <a:rPr lang="en-US" dirty="0" err="1"/>
              <a:t>Mr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a 20 second inference time among friends?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confusion matrix: Original training run… That is non-functional</a:t>
            </a:r>
          </a:p>
          <a:p>
            <a:endParaRPr lang="en-US" dirty="0"/>
          </a:p>
          <a:p>
            <a:r>
              <a:rPr lang="en-US" dirty="0"/>
              <a:t>Original Image, permuted, rotated</a:t>
            </a:r>
          </a:p>
          <a:p>
            <a:endParaRPr lang="en-US" dirty="0"/>
          </a:p>
          <a:p>
            <a:r>
              <a:rPr lang="en-US" dirty="0"/>
              <a:t>Right confusion matrix: After augmentation</a:t>
            </a:r>
          </a:p>
          <a:p>
            <a:r>
              <a:rPr lang="en-US" dirty="0"/>
              <a:t>Not great, but actually not terrible!</a:t>
            </a:r>
          </a:p>
          <a:p>
            <a:endParaRPr lang="en-US" dirty="0"/>
          </a:p>
          <a:p>
            <a:r>
              <a:rPr lang="en-US" dirty="0"/>
              <a:t>I also seem to have lost some data somewhere along the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changed the model training, I would get a different result.. But still the same for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running the </a:t>
            </a:r>
            <a:r>
              <a:rPr lang="en-US" dirty="0" err="1"/>
              <a:t>TFLite</a:t>
            </a:r>
            <a:r>
              <a:rPr lang="en-US" dirty="0"/>
              <a:t> model in python on my desktop. </a:t>
            </a:r>
          </a:p>
          <a:p>
            <a:r>
              <a:rPr lang="en-US" dirty="0"/>
              <a:t>The model is no good! Same results at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</a:t>
            </a:r>
            <a:r>
              <a:rPr lang="en-US" dirty="0" err="1"/>
              <a:t>subgested</a:t>
            </a:r>
            <a:r>
              <a:rPr lang="en-US" dirty="0"/>
              <a:t> changing out </a:t>
            </a:r>
            <a:r>
              <a:rPr lang="en-US" dirty="0" err="1"/>
              <a:t>onnx-tensorflow</a:t>
            </a:r>
            <a:r>
              <a:rPr lang="en-US" dirty="0"/>
              <a:t> with onnx2tf… Hay, remember that compiler </a:t>
            </a:r>
            <a:r>
              <a:rPr lang="en-US" dirty="0" err="1"/>
              <a:t>warngin</a:t>
            </a:r>
            <a:r>
              <a:rPr lang="en-US" dirty="0"/>
              <a:t> way back when?</a:t>
            </a:r>
          </a:p>
          <a:p>
            <a:r>
              <a:rPr lang="en-US" dirty="0"/>
              <a:t>What was it: 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</a:t>
            </a:r>
          </a:p>
          <a:p>
            <a:endParaRPr lang="en-US" dirty="0"/>
          </a:p>
          <a:p>
            <a:r>
              <a:rPr lang="en-US" dirty="0"/>
              <a:t>Changing Converter out… Non trivial task. </a:t>
            </a:r>
          </a:p>
          <a:p>
            <a:endParaRPr lang="en-US" dirty="0"/>
          </a:p>
          <a:p>
            <a:r>
              <a:rPr lang="en-US" dirty="0"/>
              <a:t>Still no joy. This makes not sense! Everything is the same, what could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57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on the board: 0 – 255, Image in python 0.0 to 1.0</a:t>
            </a:r>
          </a:p>
          <a:p>
            <a:endParaRPr lang="en-US" dirty="0"/>
          </a:p>
          <a:p>
            <a:r>
              <a:rPr lang="en-US" dirty="0"/>
              <a:t>Low light give variation of result!</a:t>
            </a:r>
          </a:p>
          <a:p>
            <a:r>
              <a:rPr lang="en-US" dirty="0"/>
              <a:t>The image intensity is too high.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DataLoader</a:t>
            </a:r>
            <a:r>
              <a:rPr lang="en-US" dirty="0"/>
              <a:t> is normalizing to 1!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every step.</a:t>
            </a:r>
          </a:p>
          <a:p>
            <a:endParaRPr lang="en-US" dirty="0"/>
          </a:p>
          <a:p>
            <a:r>
              <a:rPr lang="en-US" dirty="0"/>
              <a:t>Change the filenames for the model as I go.</a:t>
            </a:r>
          </a:p>
          <a:p>
            <a:endParaRPr lang="en-US" dirty="0"/>
          </a:p>
          <a:p>
            <a:r>
              <a:rPr lang="en-US" dirty="0"/>
              <a:t>RGB2BGR</a:t>
            </a:r>
          </a:p>
          <a:p>
            <a:r>
              <a:rPr lang="en-US" dirty="0"/>
              <a:t>It works!!!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the system is to…</a:t>
            </a:r>
          </a:p>
          <a:p>
            <a:endParaRPr lang="en-US" dirty="0"/>
          </a:p>
          <a:p>
            <a:r>
              <a:rPr lang="en-US" dirty="0"/>
              <a:t>In our area the easter fox squirrel is an invasive species, crowding out native squirrels, and over competing with many birds for resources.</a:t>
            </a:r>
          </a:p>
          <a:p>
            <a:endParaRPr lang="en-US" dirty="0"/>
          </a:p>
          <a:p>
            <a:r>
              <a:rPr lang="en-US" dirty="0"/>
              <a:t>I am targeting bird food resources issues.</a:t>
            </a:r>
          </a:p>
          <a:p>
            <a:endParaRPr lang="en-US" dirty="0"/>
          </a:p>
          <a:p>
            <a:r>
              <a:rPr lang="en-US" dirty="0"/>
              <a:t>And more that that, we would like to run on a micro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1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performance is actually not terrible! Ok, its bad, but not terrible. Ok, maybe its terrible. But it IS functional!</a:t>
            </a:r>
          </a:p>
          <a:p>
            <a:r>
              <a:rPr lang="en-US" dirty="0"/>
              <a:t>Well, for empty vs. squirrel anyway. Birds, not so much.</a:t>
            </a:r>
          </a:p>
          <a:p>
            <a:endParaRPr lang="en-US" dirty="0"/>
          </a:p>
          <a:p>
            <a:r>
              <a:rPr lang="en-US" dirty="0"/>
              <a:t>Looking at some of the bird data I think I know why:</a:t>
            </a:r>
          </a:p>
          <a:p>
            <a:r>
              <a:rPr lang="en-US" dirty="0"/>
              <a:t>There seems to be a theme here with the correct birds, and the incorrect birds…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better for empty… much worse for squirrel.</a:t>
            </a:r>
          </a:p>
          <a:p>
            <a:r>
              <a:rPr lang="en-US" dirty="0"/>
              <a:t>Still trash with birds.</a:t>
            </a:r>
          </a:p>
          <a:p>
            <a:r>
              <a:rPr lang="en-US" dirty="0"/>
              <a:t>Gimme another week, maybe 2, and I can definitely train it up. Especially if I re-tag for larger birds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better yet, get MobileNetV1 Working</a:t>
            </a:r>
          </a:p>
          <a:p>
            <a:endParaRPr lang="en-US" dirty="0"/>
          </a:p>
          <a:p>
            <a:r>
              <a:rPr lang="en-US" dirty="0"/>
              <a:t>That’s almost down to our required size…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9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is based around the Sony Spresense CXD5602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I have a LOT of pictures of squirrels!</a:t>
            </a:r>
          </a:p>
          <a:p>
            <a:endParaRPr lang="en-US" dirty="0"/>
          </a:p>
          <a:p>
            <a:r>
              <a:rPr lang="en-US" dirty="0"/>
              <a:t>Capture the image </a:t>
            </a:r>
          </a:p>
          <a:p>
            <a:endParaRPr lang="en-US" dirty="0"/>
          </a:p>
          <a:p>
            <a:r>
              <a:rPr lang="en-US" dirty="0"/>
              <a:t>Process the image and send to Model</a:t>
            </a:r>
          </a:p>
          <a:p>
            <a:endParaRPr lang="en-US" dirty="0"/>
          </a:p>
          <a:p>
            <a:r>
              <a:rPr lang="en-US" dirty="0"/>
              <a:t>Interpret results</a:t>
            </a:r>
          </a:p>
          <a:p>
            <a:endParaRPr lang="en-US" dirty="0"/>
          </a:p>
          <a:p>
            <a:r>
              <a:rPr lang="en-US" dirty="0"/>
              <a:t>Save Results: Image file and log</a:t>
            </a:r>
          </a:p>
          <a:p>
            <a:r>
              <a:rPr lang="en-US" dirty="0"/>
              <a:t>Light up indicator LEDs </a:t>
            </a:r>
          </a:p>
          <a:p>
            <a:endParaRPr lang="en-US" dirty="0"/>
          </a:p>
          <a:p>
            <a:r>
              <a:rPr lang="en-US" dirty="0"/>
              <a:t>Stream image OR log to serial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left is preliminary steps, the center is Realtime, with postprocessing to the right</a:t>
            </a:r>
          </a:p>
          <a:p>
            <a:endParaRPr lang="en-US" dirty="0"/>
          </a:p>
          <a:p>
            <a:r>
              <a:rPr lang="en-US" dirty="0"/>
              <a:t>The initial data set in as high of a resolution as possible (3MP, the camera is 5MP, but there is not enough memory for that and literally anything else.)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 fact: there are about 2,000 lines of code in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did not work well. Too much branch motion, even if I ignored the Green channel</a:t>
            </a:r>
          </a:p>
          <a:p>
            <a:endParaRPr lang="en-US" dirty="0"/>
          </a:p>
          <a:p>
            <a:r>
              <a:rPr lang="en-US" dirty="0"/>
              <a:t>There are cool things you can do with image diffraction gratings and so on… </a:t>
            </a:r>
          </a:p>
          <a:p>
            <a:r>
              <a:rPr lang="en-US" dirty="0"/>
              <a:t>Tantalizingly close, Showing a bird, squirrel, and wind but…</a:t>
            </a:r>
          </a:p>
          <a:p>
            <a:endParaRPr lang="en-US" dirty="0"/>
          </a:p>
          <a:p>
            <a:r>
              <a:rPr lang="en-US" dirty="0"/>
              <a:t>Lets just capture a lot of images and manually tag them.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should probably use some sort of Machine Learning to find the objects…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3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library has demons!</a:t>
            </a:r>
          </a:p>
          <a:p>
            <a:endParaRPr lang="en-US" dirty="0"/>
          </a:p>
          <a:p>
            <a:r>
              <a:rPr lang="en-US" dirty="0"/>
              <a:t>No, not daemons, demons!</a:t>
            </a:r>
          </a:p>
          <a:p>
            <a:endParaRPr lang="en-US" dirty="0"/>
          </a:p>
          <a:p>
            <a:r>
              <a:rPr lang="en-US" dirty="0"/>
              <a:t>There is a lot of potential there, but its just to temperamental.</a:t>
            </a:r>
          </a:p>
          <a:p>
            <a:endParaRPr lang="en-US" dirty="0"/>
          </a:p>
          <a:p>
            <a:r>
              <a:rPr lang="en-US" dirty="0"/>
              <a:t>I would do a make, it would break.</a:t>
            </a:r>
          </a:p>
          <a:p>
            <a:r>
              <a:rPr lang="en-US" dirty="0"/>
              <a:t>Immediately do a make-clean, still broken.</a:t>
            </a:r>
          </a:p>
          <a:p>
            <a:r>
              <a:rPr lang="en-US" dirty="0"/>
              <a:t>Do another make-clean, and it would start working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way a 96x96 image will work.</a:t>
            </a:r>
          </a:p>
          <a:p>
            <a:r>
              <a:rPr lang="en-US" dirty="0"/>
              <a:t>This is called “Foreshadowing”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SDK was able to use larger images. </a:t>
            </a:r>
          </a:p>
          <a:p>
            <a:endParaRPr lang="en-US" dirty="0"/>
          </a:p>
          <a:p>
            <a:r>
              <a:rPr lang="en-US" dirty="0"/>
              <a:t>Also, had a much richer feature set, including image rotate and flip… I had to dismount, and remount the camera.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561-A4A9-AF75-83AE-4F7A00366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F92AA-3266-BB77-4EC0-BB566B43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AD00-3769-2C19-CA9F-5C29397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D9C6-216E-F110-223A-B0A3912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3381-4124-F18B-A0B4-535E1B08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55CC-7FB4-DE98-5E25-08A58065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A35DF-8EB3-52C4-DAA5-F70A0A2D4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37D3-58E1-BD85-1CB1-3E16D61E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72B8-BA37-1626-B014-D55FAF69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E302-9D4A-DC0A-340C-5329FE1F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4D93-028F-C5FF-79AA-1C791FE6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47CC-34EC-AFA7-8E40-1C03134D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D440-1C9D-4975-7471-9D9BB80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8731-1323-38DA-F7EE-BA78BD87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4F7E-16C5-A0CA-CDE5-39361650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22CF-E5AB-8C99-22F2-A1E969D5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D8FC-2707-B865-BE97-78AA22EA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ACD2-F593-2214-6871-9381518B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FDDA4-3D4D-D6DF-DBD0-3168D0A0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E1D0-EE65-85F5-B2F1-713923BC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361-2974-A6B0-DDED-23691AFC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C6E4-9CF0-6697-24FF-A67BA9DD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21C6-8DA6-028A-B92D-09E2E44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08A4-BCDD-7B16-D012-807F21C5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044E-B9A9-AD19-280C-255A9C40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0E8F-FA59-73E8-90AE-7F311EF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983B-A63C-D2BA-172C-7476877DA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B9F2-F211-9A53-DC54-BE28E410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FE41F-C02C-8B27-EC99-4793D2A8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2C28-4C90-BDD4-AE51-39EC6E6F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6BC67-DC53-20E4-4318-D4D85A1C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41F-E007-8905-93F0-1DCAB3EE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3DB-A112-B86F-882F-AB497FA03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DB88-80EF-E3CF-7C20-592897B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38C42-EFEC-53F1-89A4-A50A03A12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BF68-E089-6B94-DD9A-330E95932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778D1-F159-34EF-0DF1-9DC8E9E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22D6-EA23-6B5F-05D0-822B6536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0B9C3-00F7-0CDD-2236-D4A6EEC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A333-FE09-8B01-CA58-7BE1D3C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0490E-3DFB-C4BF-1843-0DBEABA2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66C4-4C67-0920-9F43-7B74248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90A4A-8AA0-9DC1-6F51-CBD9F2E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157DE-17BB-FCDF-6ABB-791915C7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F8D1A-C44B-5AF2-0A2E-7DEA4589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11D0-160C-8317-9253-53E92232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7CC4-E2D5-1B55-7C85-8A2BB1A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DFAF-D1A1-CD08-291C-AA35E2B6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755F0-E76A-0E0B-9659-925311D78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604C-F2E7-1F85-C705-E2FECB8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C9ED-9354-69FC-31AB-B1C71477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501F-94B5-3D62-46CE-FAF2F2E1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8CC2-E5E3-B051-63C3-6303285C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3BAB1-5D24-0BA4-AE2A-B6A393FFD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1520E-6696-5458-5339-F2905F283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3D4B-5C52-47B8-5E83-5D63F8E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948E-8AF9-1755-76C1-0336D3B5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CC57-5D71-D225-68B4-0C2864FE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3ECC-8E36-63B1-3169-830F8468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2944-D226-EDD7-B80F-AEA3943B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3599-9328-CD0A-7BFA-56B8B7370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55AC-AE55-F5E0-6115-313BB2DD5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2047-CC89-0B59-986B-FC22201A9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ony.com/spresense/product-specificatio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8D9-1909-1645-7193-8029585C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230"/>
            <a:ext cx="12192000" cy="1747689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effectLst/>
                <a:latin typeface="Times New Roman, serif"/>
              </a:rPr>
              <a:t>Machine Learning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Image Based Pest Species Identification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For Embedded Systems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1E9ED-EDB8-27FA-5C51-DCD81CCE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09944"/>
            <a:ext cx="9144000" cy="553573"/>
          </a:xfrm>
        </p:spPr>
        <p:txBody>
          <a:bodyPr/>
          <a:lstStyle/>
          <a:p>
            <a:r>
              <a:rPr lang="en-US" dirty="0"/>
              <a:t>SFSU ENGR 859 Spring 2024</a:t>
            </a:r>
          </a:p>
        </p:txBody>
      </p:sp>
      <p:pic>
        <p:nvPicPr>
          <p:cNvPr id="4" name="Picture 2" descr="Sub-Branding | Strategic Marketing and Communications">
            <a:extLst>
              <a:ext uri="{FF2B5EF4-FFF2-40B4-BE49-F238E27FC236}">
                <a16:creationId xmlns:a16="http://schemas.microsoft.com/office/drawing/2014/main" id="{E1BB56B0-8DC9-84E4-1801-C41CD6A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" y="5945103"/>
            <a:ext cx="2633027" cy="6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E5C3182-536F-49F6-3993-5BE44DAD4407}"/>
              </a:ext>
            </a:extLst>
          </p:cNvPr>
          <p:cNvSpPr txBox="1">
            <a:spLocks/>
          </p:cNvSpPr>
          <p:nvPr/>
        </p:nvSpPr>
        <p:spPr>
          <a:xfrm>
            <a:off x="938717" y="5326690"/>
            <a:ext cx="10089168" cy="55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Joshua Mehlman, SFSU ID #903035606, JMehlman@sfsu.edu</a:t>
            </a:r>
          </a:p>
        </p:txBody>
      </p:sp>
      <p:pic>
        <p:nvPicPr>
          <p:cNvPr id="11" name="Picture 10" descr="A squirrel sitting on a bird feeder&#10;&#10;Description automatically generated">
            <a:extLst>
              <a:ext uri="{FF2B5EF4-FFF2-40B4-BE49-F238E27FC236}">
                <a16:creationId xmlns:a16="http://schemas.microsoft.com/office/drawing/2014/main" id="{B65EA2DF-6803-D98E-EA77-CD4BB8525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8" t="42702" r="33334" b="23485"/>
          <a:stretch/>
        </p:blipFill>
        <p:spPr>
          <a:xfrm>
            <a:off x="3443363" y="2006600"/>
            <a:ext cx="5305274" cy="3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8598-4960-941A-5402-B047D333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Wont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9097-8E76-4215-642F-00EDA3B8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Sony Spresense </a:t>
            </a:r>
            <a:r>
              <a:rPr lang="en-US" dirty="0" err="1"/>
              <a:t>TFLite</a:t>
            </a:r>
            <a:r>
              <a:rPr lang="en-US" dirty="0"/>
              <a:t> Build has no logging.</a:t>
            </a:r>
          </a:p>
          <a:p>
            <a:pPr lvl="1"/>
            <a:r>
              <a:rPr lang="en-US" dirty="0"/>
              <a:t>MIC to the rescue: The MIC Spresense </a:t>
            </a:r>
            <a:r>
              <a:rPr lang="en-US" dirty="0" err="1"/>
              <a:t>TFLite</a:t>
            </a:r>
            <a:r>
              <a:rPr lang="en-US" dirty="0"/>
              <a:t> Build Shows what is missing</a:t>
            </a:r>
          </a:p>
        </p:txBody>
      </p:sp>
      <p:pic>
        <p:nvPicPr>
          <p:cNvPr id="2050" name="Picture 2" descr="German Beer Stein Glass CE Lined at 2 Pints / 1.1ltr">
            <a:extLst>
              <a:ext uri="{FF2B5EF4-FFF2-40B4-BE49-F238E27FC236}">
                <a16:creationId xmlns:a16="http://schemas.microsoft.com/office/drawing/2014/main" id="{E83E4F38-63D2-2382-24F5-B843B027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81037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5EBFA-6B5A-BABF-0CC4-D21AC361A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90" y="3011170"/>
            <a:ext cx="49657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A457-9C58-CA44-E4F8-337C171B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have Pipeline! </a:t>
            </a:r>
            <a:br>
              <a:rPr lang="en-US" dirty="0"/>
            </a:br>
            <a:r>
              <a:rPr lang="en-US" sz="3200" dirty="0"/>
              <a:t>Now Build The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A8B9-0724-5A3F-BCF2-73AD89E4E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564640"/>
            <a:ext cx="11216640" cy="52222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Build Model</a:t>
            </a:r>
          </a:p>
          <a:p>
            <a:pPr lvl="1"/>
            <a:r>
              <a:rPr lang="en-US" dirty="0"/>
              <a:t>Capture Many More Images</a:t>
            </a:r>
          </a:p>
          <a:p>
            <a:pPr lvl="1"/>
            <a:r>
              <a:rPr lang="en-US" dirty="0"/>
              <a:t>Tag Images</a:t>
            </a:r>
          </a:p>
          <a:p>
            <a:pPr lvl="1"/>
            <a:r>
              <a:rPr lang="en-US" dirty="0"/>
              <a:t>Train Model</a:t>
            </a:r>
          </a:p>
          <a:p>
            <a:pPr lvl="1"/>
            <a:r>
              <a:rPr lang="en-US" dirty="0"/>
              <a:t>Export Model</a:t>
            </a:r>
          </a:p>
          <a:p>
            <a:pPr lvl="1"/>
            <a:r>
              <a:rPr lang="en-US" dirty="0"/>
              <a:t>Install on Device</a:t>
            </a:r>
          </a:p>
          <a:p>
            <a:r>
              <a:rPr lang="en-US" dirty="0"/>
              <a:t>Start with a full sized leNetV5 with</a:t>
            </a:r>
          </a:p>
          <a:p>
            <a:pPr lvl="1"/>
            <a:r>
              <a:rPr lang="en-US" dirty="0"/>
              <a:t>Input: 2x96x96 Model Size = 480kB</a:t>
            </a:r>
          </a:p>
          <a:p>
            <a:pPr lvl="1"/>
            <a:r>
              <a:rPr lang="en-US" dirty="0"/>
              <a:t>Input: 2x160x120, Model Size = 1MB</a:t>
            </a:r>
          </a:p>
          <a:p>
            <a:r>
              <a:rPr lang="en-US" dirty="0"/>
              <a:t>Image size Max for 480kB model:</a:t>
            </a:r>
          </a:p>
          <a:p>
            <a:pPr lvl="1"/>
            <a:r>
              <a:rPr lang="en-US" dirty="0"/>
              <a:t>Video Stream: 320x240 (QVGA)</a:t>
            </a:r>
          </a:p>
          <a:p>
            <a:pPr lvl="1"/>
            <a:r>
              <a:rPr lang="en-US" dirty="0"/>
              <a:t>Stills: 320x240 (QVGA)</a:t>
            </a:r>
          </a:p>
          <a:p>
            <a:r>
              <a:rPr lang="en-US" dirty="0"/>
              <a:t>Remaining space: ~400kB… Not enough for even 160x120 (QQVGA)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24CC52-E2EC-8CAD-5A04-22B5616B9891}"/>
              </a:ext>
            </a:extLst>
          </p:cNvPr>
          <p:cNvGrpSpPr/>
          <p:nvPr/>
        </p:nvGrpSpPr>
        <p:grpSpPr>
          <a:xfrm>
            <a:off x="1770017" y="1966685"/>
            <a:ext cx="7772400" cy="2052320"/>
            <a:chOff x="2209800" y="2402840"/>
            <a:chExt cx="7772400" cy="2052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0C628-8A97-4255-8BE2-859DA168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515496"/>
              <a:ext cx="7772400" cy="18270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B430D5-856E-C93D-C378-A5B26A0A01E8}"/>
                </a:ext>
              </a:extLst>
            </p:cNvPr>
            <p:cNvCxnSpPr/>
            <p:nvPr/>
          </p:nvCxnSpPr>
          <p:spPr>
            <a:xfrm>
              <a:off x="6461760" y="2402840"/>
              <a:ext cx="0" cy="205232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6123-7A25-66E9-317C-8C10E010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Way It Will Work on Full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D343-1C76-184F-0B18-8B0FB666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6" y="1391920"/>
            <a:ext cx="11106664" cy="5283199"/>
          </a:xfrm>
        </p:spPr>
        <p:txBody>
          <a:bodyPr>
            <a:normAutofit/>
          </a:bodyPr>
          <a:lstStyle/>
          <a:p>
            <a:r>
              <a:rPr lang="en-US" dirty="0"/>
              <a:t>Have to go to 96x96 images to fit…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Crop, not scale</a:t>
            </a:r>
          </a:p>
          <a:p>
            <a:pPr lvl="1"/>
            <a:r>
              <a:rPr lang="en-US" dirty="0"/>
              <a:t>The Spresense Camera Arduino library Can only zoom with:</a:t>
            </a:r>
          </a:p>
          <a:p>
            <a:pPr lvl="2"/>
            <a:r>
              <a:rPr lang="en-US" dirty="0"/>
              <a:t>CAM_IMAGE_PIX_FMT_YUV422</a:t>
            </a:r>
          </a:p>
          <a:p>
            <a:pPr lvl="1"/>
            <a:r>
              <a:rPr lang="en-US" dirty="0"/>
              <a:t>Fun Fact: The only errors the camera seems to know is:</a:t>
            </a:r>
          </a:p>
          <a:p>
            <a:pPr lvl="2"/>
            <a:r>
              <a:rPr lang="en-US" dirty="0"/>
              <a:t>return CAM_ERR_INVALID_PARAM;</a:t>
            </a:r>
          </a:p>
          <a:p>
            <a:pPr lvl="2"/>
            <a:r>
              <a:rPr lang="en-US" dirty="0"/>
              <a:t>return CAM_ERR_NO_MEMORY;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85B5-296B-F137-28A1-1306C25F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5379222"/>
            <a:ext cx="4436624" cy="14688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8B7A85-B2A7-F635-D234-041E7E3B9D11}"/>
              </a:ext>
            </a:extLst>
          </p:cNvPr>
          <p:cNvGrpSpPr/>
          <p:nvPr/>
        </p:nvGrpSpPr>
        <p:grpSpPr>
          <a:xfrm>
            <a:off x="6972487" y="1418125"/>
            <a:ext cx="3932413" cy="3035300"/>
            <a:chOff x="3441700" y="2456178"/>
            <a:chExt cx="3932413" cy="3035300"/>
          </a:xfrm>
        </p:grpSpPr>
        <p:pic>
          <p:nvPicPr>
            <p:cNvPr id="17" name="Picture 16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41B61B72-4D7C-B1AA-92E8-995457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700" y="2464593"/>
              <a:ext cx="609600" cy="609600"/>
            </a:xfrm>
            <a:prstGeom prst="rect">
              <a:avLst/>
            </a:prstGeom>
          </p:spPr>
        </p:pic>
        <p:pic>
          <p:nvPicPr>
            <p:cNvPr id="18" name="Picture 17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71A3ACAF-1AA7-A9AB-222A-FD5A8929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813" y="2456178"/>
              <a:ext cx="3035300" cy="30353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6AD28-EF3C-63EF-C062-60E5CA5AD34C}"/>
              </a:ext>
            </a:extLst>
          </p:cNvPr>
          <p:cNvGrpSpPr/>
          <p:nvPr/>
        </p:nvGrpSpPr>
        <p:grpSpPr>
          <a:xfrm>
            <a:off x="6972487" y="1308180"/>
            <a:ext cx="4057834" cy="3145245"/>
            <a:chOff x="7887030" y="1312454"/>
            <a:chExt cx="4057834" cy="3145245"/>
          </a:xfrm>
        </p:grpSpPr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1A07816-A763-6F87-B81A-28D0348B9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89" t="28134" r="15730" b="14522"/>
            <a:stretch/>
          </p:blipFill>
          <p:spPr>
            <a:xfrm>
              <a:off x="7887030" y="1473069"/>
              <a:ext cx="607103" cy="589906"/>
            </a:xfrm>
            <a:prstGeom prst="rect">
              <a:avLst/>
            </a:prstGeom>
          </p:spPr>
        </p:pic>
        <p:pic>
          <p:nvPicPr>
            <p:cNvPr id="9" name="Picture 8" descr="A screenshot of a phone&#10;&#10;Description automatically generated">
              <a:extLst>
                <a:ext uri="{FF2B5EF4-FFF2-40B4-BE49-F238E27FC236}">
                  <a16:creationId xmlns:a16="http://schemas.microsoft.com/office/drawing/2014/main" id="{957A05AE-BFF3-3343-D706-31403F443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57" t="27420" r="14773" b="13060"/>
            <a:stretch/>
          </p:blipFill>
          <p:spPr>
            <a:xfrm>
              <a:off x="8781646" y="1312454"/>
              <a:ext cx="3163218" cy="3145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8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82C7-FBA2-38F1-C5AD-F70BE802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65125"/>
            <a:ext cx="11775440" cy="1325563"/>
          </a:xfrm>
        </p:spPr>
        <p:txBody>
          <a:bodyPr/>
          <a:lstStyle/>
          <a:p>
            <a:pPr algn="ctr"/>
            <a:r>
              <a:rPr lang="en-US" dirty="0"/>
              <a:t>New Plan: Skip Object Detection</a:t>
            </a:r>
            <a:br>
              <a:rPr lang="en-US" dirty="0"/>
            </a:br>
            <a:r>
              <a:rPr lang="en-US" dirty="0"/>
              <a:t>Use Classifier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988F-BF46-E7E4-62EE-943E007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pretrained model, prune and quantization</a:t>
            </a:r>
          </a:p>
          <a:p>
            <a:r>
              <a:rPr lang="en-US" dirty="0"/>
              <a:t>Model List:</a:t>
            </a:r>
          </a:p>
          <a:p>
            <a:r>
              <a:rPr lang="en-US" dirty="0"/>
              <a:t>Size on 96x96: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: 10MB</a:t>
            </a:r>
          </a:p>
          <a:p>
            <a:pPr lvl="1"/>
            <a:r>
              <a:rPr lang="en-US" dirty="0"/>
              <a:t>MobileNetV3: 6MB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1B74A-E4F3-D382-F347-3E488C77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2741673"/>
            <a:ext cx="6346190" cy="3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7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7CAD0-2B86-017B-79F6-979C751D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0" y="1917065"/>
            <a:ext cx="7772400" cy="450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6D2C4-6FC5-F69C-4341-D26B09B0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Pruned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B97E-259A-D6CF-76AF-B9843FF8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337945"/>
            <a:ext cx="10515600" cy="4351338"/>
          </a:xfrm>
        </p:spPr>
        <p:txBody>
          <a:bodyPr/>
          <a:lstStyle/>
          <a:p>
            <a:r>
              <a:rPr lang="en-US" dirty="0"/>
              <a:t>Failed</a:t>
            </a:r>
          </a:p>
          <a:p>
            <a:pPr lvl="1"/>
            <a:r>
              <a:rPr lang="en-US" dirty="0"/>
              <a:t>Failed</a:t>
            </a:r>
          </a:p>
          <a:p>
            <a:pPr lvl="2"/>
            <a:r>
              <a:rPr lang="en-US" dirty="0"/>
              <a:t>Failed</a:t>
            </a:r>
          </a:p>
          <a:p>
            <a:pPr lvl="3"/>
            <a:r>
              <a:rPr lang="en-US" dirty="0"/>
              <a:t>Failed</a:t>
            </a:r>
          </a:p>
          <a:p>
            <a:pPr lvl="4"/>
            <a:r>
              <a:rPr lang="en-US" dirty="0"/>
              <a:t>What am I missing???</a:t>
            </a:r>
          </a:p>
        </p:txBody>
      </p:sp>
      <p:pic>
        <p:nvPicPr>
          <p:cNvPr id="4" name="Picture 2" descr="German Beer Stein Glass CE Lined at 2 Pints / 1.1ltr">
            <a:extLst>
              <a:ext uri="{FF2B5EF4-FFF2-40B4-BE49-F238E27FC236}">
                <a16:creationId xmlns:a16="http://schemas.microsoft.com/office/drawing/2014/main" id="{F8C7A441-6B31-156A-6816-02BD826C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640" y="8382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9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04A-CAF5-EF89-AFB0-F638F18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Plan: </a:t>
            </a:r>
            <a:br>
              <a:rPr lang="en-US" dirty="0"/>
            </a:br>
            <a:r>
              <a:rPr lang="en-US" dirty="0"/>
              <a:t>Build and Train  Model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2A4-58A4-1110-6B01-1D9201E4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Continue using the LeNetV5</a:t>
            </a:r>
          </a:p>
          <a:p>
            <a:r>
              <a:rPr lang="en-US" dirty="0"/>
              <a:t>I have a good understanding of how to train</a:t>
            </a:r>
          </a:p>
          <a:p>
            <a:r>
              <a:rPr lang="en-US" dirty="0"/>
              <a:t>Got good results, and was fast on Fashion MNIST</a:t>
            </a:r>
          </a:p>
          <a:p>
            <a:endParaRPr lang="en-US" dirty="0"/>
          </a:p>
          <a:p>
            <a:r>
              <a:rPr lang="en-US" dirty="0"/>
              <a:t>Once that is working, move to the more complex MobilNetV1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8F97F1B6-CAEE-7E33-7702-AADC29EE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7" y="2701409"/>
            <a:ext cx="4872431" cy="365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9B69C-D64D-F80D-0F69-82791DBC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Not Enough Images (Too Many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306A-70C1-0502-2901-B652C997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9" y="1263702"/>
            <a:ext cx="7393578" cy="613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Every Squirrel and Bird: Rotate, Permute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BE89-8704-AE4B-240D-FF5E4EA0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37" y="3469208"/>
            <a:ext cx="203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5202-FBFF-F77B-2222-8FDC14ED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937" y="5089820"/>
            <a:ext cx="203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6354F-AA69-8A89-11A8-CAAE3D1B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937" y="1830807"/>
            <a:ext cx="2032000" cy="1524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7DAACBD-37C9-B212-6B54-EDA6D7CC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410" y="2625974"/>
            <a:ext cx="5073592" cy="3805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86D951-E72B-E741-5851-44166A3249EF}"/>
              </a:ext>
            </a:extLst>
          </p:cNvPr>
          <p:cNvSpPr txBox="1"/>
          <p:nvPr/>
        </p:nvSpPr>
        <p:spPr>
          <a:xfrm>
            <a:off x="1254035" y="2331743"/>
            <a:ext cx="22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On Tagged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74354-3C18-2612-2072-8DD99680675D}"/>
              </a:ext>
            </a:extLst>
          </p:cNvPr>
          <p:cNvSpPr txBox="1"/>
          <p:nvPr/>
        </p:nvSpPr>
        <p:spPr>
          <a:xfrm>
            <a:off x="8180709" y="2331743"/>
            <a:ext cx="27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159830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596-164A-4FB0-599A-C1B21853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Run Real data</a:t>
            </a:r>
            <a:br>
              <a:rPr lang="en-US" dirty="0"/>
            </a:br>
            <a:r>
              <a:rPr lang="en-US" dirty="0"/>
              <a:t>(AKA: And My Troubles Began)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1ED1-6716-CCA3-4E24-1FF107F2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5864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Once the model was installed the results were the same every image</a:t>
            </a:r>
          </a:p>
          <a:p>
            <a:r>
              <a:rPr lang="en-US" dirty="0"/>
              <a:t>Swap the bit order in the training images</a:t>
            </a:r>
          </a:p>
          <a:p>
            <a:pPr lvl="1"/>
            <a:r>
              <a:rPr lang="en-US" dirty="0"/>
              <a:t>Variation, but nonsense results</a:t>
            </a:r>
          </a:p>
          <a:p>
            <a:r>
              <a:rPr lang="en-US" dirty="0"/>
              <a:t>Run the </a:t>
            </a:r>
            <a:r>
              <a:rPr lang="en-US" dirty="0" err="1"/>
              <a:t>TFLite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 Gives good results: Replace </a:t>
            </a:r>
            <a:r>
              <a:rPr lang="en-US" dirty="0" err="1"/>
              <a:t>Onxx-Tensorflow</a:t>
            </a:r>
            <a:r>
              <a:rPr lang="en-US" dirty="0"/>
              <a:t> with onnx2tf</a:t>
            </a:r>
          </a:p>
          <a:p>
            <a:r>
              <a:rPr lang="en-US" dirty="0"/>
              <a:t>Run on board:  Every image the same</a:t>
            </a:r>
          </a:p>
          <a:p>
            <a:r>
              <a:rPr lang="en-US" dirty="0"/>
              <a:t>Wake up in the middle of the night, the memory must be off</a:t>
            </a:r>
          </a:p>
          <a:p>
            <a:pPr lvl="1"/>
            <a:r>
              <a:rPr lang="en-US" dirty="0"/>
              <a:t>Increase the Arena size, and don’t let the camera run time run.</a:t>
            </a:r>
          </a:p>
          <a:p>
            <a:pPr lvl="2"/>
            <a:r>
              <a:rPr lang="en-US" sz="2400" dirty="0"/>
              <a:t>Variation!!</a:t>
            </a:r>
          </a:p>
          <a:p>
            <a:endParaRPr lang="en-US" dirty="0"/>
          </a:p>
          <a:p>
            <a:r>
              <a:rPr lang="en-US" dirty="0"/>
              <a:t>Put the model into play the next morning: Every image the same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8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2EED-995A-95E0-B237-5F54EF8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 night it works, but in the daytime it doesn’t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7D29E-AEA8-2B16-6904-CE5643271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00" b="62473"/>
          <a:stretch/>
        </p:blipFill>
        <p:spPr bwMode="auto">
          <a:xfrm>
            <a:off x="1739538" y="1771128"/>
            <a:ext cx="3433354" cy="23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6A80-0EAB-A847-8A7B-C400848B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778" y="1959405"/>
            <a:ext cx="39878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F8338-9B6B-9F6C-91B7-A188C3719D50}"/>
              </a:ext>
            </a:extLst>
          </p:cNvPr>
          <p:cNvSpPr txBox="1"/>
          <p:nvPr/>
        </p:nvSpPr>
        <p:spPr>
          <a:xfrm>
            <a:off x="1946442" y="4078083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5844-D816-7A99-6F3B-EDDC232BFFA1}"/>
              </a:ext>
            </a:extLst>
          </p:cNvPr>
          <p:cNvSpPr txBox="1"/>
          <p:nvPr/>
        </p:nvSpPr>
        <p:spPr>
          <a:xfrm>
            <a:off x="6753497" y="4078083"/>
            <a:ext cx="33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</a:t>
            </a:r>
            <a:r>
              <a:rPr lang="en-US" dirty="0" err="1"/>
              <a:t>DataLoader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1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0A10-265B-8EF3-20DB-ED6F63F2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 Still Every Image the Same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2F4C-73A8-B8B4-B7C3-532A2018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7"/>
            <a:ext cx="10515600" cy="54337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no joy. ARRRRGH!</a:t>
            </a:r>
          </a:p>
          <a:p>
            <a:r>
              <a:rPr lang="en-US" dirty="0"/>
              <a:t>Go for a run, clear my head</a:t>
            </a:r>
          </a:p>
          <a:p>
            <a:r>
              <a:rPr lang="en-US" dirty="0"/>
              <a:t>When I get back</a:t>
            </a:r>
          </a:p>
          <a:p>
            <a:pPr lvl="1"/>
            <a:r>
              <a:rPr lang="en-US" dirty="0"/>
              <a:t>Run the pipeline from the beginning</a:t>
            </a:r>
          </a:p>
          <a:p>
            <a:pPr lvl="1"/>
            <a:r>
              <a:rPr lang="en-US" dirty="0"/>
              <a:t>Different Results!! … But non-sensical</a:t>
            </a:r>
          </a:p>
          <a:p>
            <a:endParaRPr lang="en-US" dirty="0"/>
          </a:p>
          <a:p>
            <a:r>
              <a:rPr lang="en-US" dirty="0"/>
              <a:t>Swap the byte order on the training data</a:t>
            </a:r>
          </a:p>
        </p:txBody>
      </p:sp>
      <p:pic>
        <p:nvPicPr>
          <p:cNvPr id="4" name="Picture 2" descr="celebration time | Champagne birthday, Champagne images, Champagne">
            <a:extLst>
              <a:ext uri="{FF2B5EF4-FFF2-40B4-BE49-F238E27FC236}">
                <a16:creationId xmlns:a16="http://schemas.microsoft.com/office/drawing/2014/main" id="{7F20FEDE-FC60-4380-0554-57AC4476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84" y="681037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D15E-E26F-E96A-118B-2FFC5D62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38" y="250031"/>
            <a:ext cx="7117080" cy="1325563"/>
          </a:xfrm>
        </p:spPr>
        <p:txBody>
          <a:bodyPr/>
          <a:lstStyle/>
          <a:p>
            <a:pPr algn="ctr"/>
            <a:r>
              <a:rPr lang="en-US" dirty="0"/>
              <a:t>Pest Species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54C5-2B65-01D5-7027-BC5612B1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656080"/>
            <a:ext cx="7416800" cy="4951889"/>
          </a:xfrm>
        </p:spPr>
        <p:txBody>
          <a:bodyPr/>
          <a:lstStyle/>
          <a:p>
            <a:r>
              <a:rPr lang="en-US" dirty="0"/>
              <a:t>Use Real Time Camera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target species:</a:t>
            </a:r>
          </a:p>
          <a:p>
            <a:pPr lvl="1"/>
            <a:r>
              <a:rPr lang="en-US" dirty="0"/>
              <a:t>Eastern Fox Squirrel</a:t>
            </a:r>
          </a:p>
          <a:p>
            <a:pPr lvl="1"/>
            <a:r>
              <a:rPr lang="en-US" dirty="0"/>
              <a:t>Any bird</a:t>
            </a:r>
          </a:p>
          <a:p>
            <a:endParaRPr lang="en-US" dirty="0"/>
          </a:p>
          <a:p>
            <a:r>
              <a:rPr lang="en-US" dirty="0"/>
              <a:t>Running on Sony Spresense Microcontroller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5E98-9467-E74E-3F19-A04A798C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23" y="0"/>
            <a:ext cx="415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7C7E-DB7A-601D-2284-1CDEB9A0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5F4C-5B4A-7AFC-0E50-98D10208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825625"/>
            <a:ext cx="11440160" cy="4199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train for real.</a:t>
            </a:r>
          </a:p>
          <a:p>
            <a:pPr lvl="1"/>
            <a:r>
              <a:rPr lang="en-US" dirty="0"/>
              <a:t>Gather All the images. </a:t>
            </a:r>
          </a:p>
          <a:p>
            <a:pPr lvl="1"/>
            <a:r>
              <a:rPr lang="en-US" dirty="0"/>
              <a:t>Set the model to save when it has a squirrel or a bird</a:t>
            </a:r>
          </a:p>
          <a:p>
            <a:pPr lvl="1"/>
            <a:r>
              <a:rPr lang="en-US" dirty="0"/>
              <a:t>Manually tag, using false positives in the “Empty” set</a:t>
            </a:r>
          </a:p>
          <a:p>
            <a:r>
              <a:rPr lang="en-US" dirty="0"/>
              <a:t>Switch to a faster MobileNetV5</a:t>
            </a:r>
          </a:p>
          <a:p>
            <a:pPr lvl="1"/>
            <a:r>
              <a:rPr lang="en-US" dirty="0"/>
              <a:t>Get model small enough to fit on Spresense</a:t>
            </a:r>
          </a:p>
          <a:p>
            <a:pPr lvl="1"/>
            <a:r>
              <a:rPr lang="en-US" dirty="0"/>
              <a:t>Iterate on the training and Hyperparameters</a:t>
            </a:r>
          </a:p>
          <a:p>
            <a:r>
              <a:rPr lang="en-US" dirty="0"/>
              <a:t>Analyze data</a:t>
            </a:r>
          </a:p>
          <a:p>
            <a:r>
              <a:rPr lang="en-US" dirty="0"/>
              <a:t>Write Presentation</a:t>
            </a:r>
          </a:p>
          <a:p>
            <a:r>
              <a:rPr lang="en-US" dirty="0"/>
              <a:t>Practice Presentation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82CEA-42F2-6F86-C004-4CDE0360502A}"/>
              </a:ext>
            </a:extLst>
          </p:cNvPr>
          <p:cNvGrpSpPr>
            <a:grpSpLocks noChangeAspect="1"/>
          </p:cNvGrpSpPr>
          <p:nvPr/>
        </p:nvGrpSpPr>
        <p:grpSpPr>
          <a:xfrm>
            <a:off x="8033927" y="3150235"/>
            <a:ext cx="11729906" cy="3342640"/>
            <a:chOff x="2138680" y="3911600"/>
            <a:chExt cx="7772400" cy="2214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9473A-5683-65E6-4089-34F6A37D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80" y="4101987"/>
              <a:ext cx="7772400" cy="18270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AFEBB-6D00-1333-1BF1-E4A35D31C7B4}"/>
                </a:ext>
              </a:extLst>
            </p:cNvPr>
            <p:cNvCxnSpPr/>
            <p:nvPr/>
          </p:nvCxnSpPr>
          <p:spPr>
            <a:xfrm>
              <a:off x="7630160" y="3911600"/>
              <a:ext cx="0" cy="221488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E5BA-31A1-320A-FDBC-97A6880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New Plan: Run With What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83C2-0622-FFC2-29BC-84DF3DF9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59" y="1566154"/>
            <a:ext cx="4478383" cy="926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run on real-time: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448F-516A-9D7E-CBAE-8DAFBB9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61" y="2545718"/>
            <a:ext cx="2285917" cy="359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62E1B-AC6E-730B-9B80-29CBCF32E4FB}"/>
              </a:ext>
            </a:extLst>
          </p:cNvPr>
          <p:cNvSpPr txBox="1"/>
          <p:nvPr/>
        </p:nvSpPr>
        <p:spPr>
          <a:xfrm>
            <a:off x="6562838" y="1569451"/>
            <a:ext cx="239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Incorrectly Predicted</a:t>
            </a:r>
          </a:p>
          <a:p>
            <a:pPr algn="ctr"/>
            <a:r>
              <a:rPr lang="en-US" dirty="0"/>
              <a:t>Image of a Bird</a:t>
            </a:r>
          </a:p>
          <a:p>
            <a:pPr algn="ctr"/>
            <a:r>
              <a:rPr lang="en-US" dirty="0"/>
              <a:t>(Empty)</a:t>
            </a:r>
          </a:p>
        </p:txBody>
      </p:sp>
      <p:pic>
        <p:nvPicPr>
          <p:cNvPr id="9" name="Picture 8" descr="A tree with light bulbs from it&#10;&#10;Description automatically generated">
            <a:extLst>
              <a:ext uri="{FF2B5EF4-FFF2-40B4-BE49-F238E27FC236}">
                <a16:creationId xmlns:a16="http://schemas.microsoft.com/office/drawing/2014/main" id="{4681AF3F-8892-875C-8646-AB6183FB3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79" t="25212" r="39004" b="32589"/>
          <a:stretch/>
        </p:blipFill>
        <p:spPr>
          <a:xfrm>
            <a:off x="9039497" y="2545718"/>
            <a:ext cx="2671028" cy="3594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7F387-ED5B-5799-99AE-8C616A8304D1}"/>
              </a:ext>
            </a:extLst>
          </p:cNvPr>
          <p:cNvSpPr txBox="1"/>
          <p:nvPr/>
        </p:nvSpPr>
        <p:spPr>
          <a:xfrm>
            <a:off x="8993337" y="1706301"/>
            <a:ext cx="239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Correctly Predicted</a:t>
            </a:r>
          </a:p>
          <a:p>
            <a:pPr algn="ctr"/>
            <a:r>
              <a:rPr lang="en-US" dirty="0"/>
              <a:t>Image of a Bird</a:t>
            </a:r>
          </a:p>
        </p:txBody>
      </p:sp>
      <p:pic>
        <p:nvPicPr>
          <p:cNvPr id="14" name="Picture 13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9CAED0C-7E7B-129D-B0B9-66013537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23" y="215236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435-31AD-2862-6F1D-A6AACD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Re-Train on Larger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E1FF4-28F0-B38D-C901-801C8840C326}"/>
              </a:ext>
            </a:extLst>
          </p:cNvPr>
          <p:cNvSpPr txBox="1"/>
          <p:nvPr/>
        </p:nvSpPr>
        <p:spPr>
          <a:xfrm>
            <a:off x="2154880" y="1600438"/>
            <a:ext cx="19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Re-Training</a:t>
            </a:r>
          </a:p>
        </p:txBody>
      </p:sp>
      <p:pic>
        <p:nvPicPr>
          <p:cNvPr id="9" name="Picture 8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C2916B22-133E-CDC9-5139-0F6EA730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69770"/>
            <a:ext cx="584200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E6D7C-9492-9C24-0744-41B0C7D3D9B6}"/>
              </a:ext>
            </a:extLst>
          </p:cNvPr>
          <p:cNvSpPr txBox="1"/>
          <p:nvPr/>
        </p:nvSpPr>
        <p:spPr>
          <a:xfrm>
            <a:off x="7790095" y="1600438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After Re-Training</a:t>
            </a:r>
          </a:p>
        </p:txBody>
      </p:sp>
      <p:pic>
        <p:nvPicPr>
          <p:cNvPr id="11" name="Picture 10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35600E6-0E8D-6F86-7289-51F35949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81" y="196977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B16D-D1EA-0360-46BD-7C58ABB3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pPr algn="ctr"/>
            <a:r>
              <a:rPr lang="en-US" dirty="0"/>
              <a:t>MobileNetV1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BCE-9F2A-5495-F479-AD9A1AB8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532"/>
            <a:ext cx="10515600" cy="5027431"/>
          </a:xfrm>
        </p:spPr>
        <p:txBody>
          <a:bodyPr/>
          <a:lstStyle/>
          <a:p>
            <a:r>
              <a:rPr lang="en-US" dirty="0"/>
              <a:t>Size: </a:t>
            </a:r>
          </a:p>
          <a:p>
            <a:pPr lvl="1"/>
            <a:r>
              <a:rPr lang="en-US" dirty="0"/>
              <a:t>PyTorch Size: 71.2MB</a:t>
            </a:r>
          </a:p>
          <a:p>
            <a:pPr lvl="1"/>
            <a:r>
              <a:rPr lang="en-US" dirty="0" err="1"/>
              <a:t>TfLite</a:t>
            </a:r>
            <a:r>
              <a:rPr lang="en-US" dirty="0"/>
              <a:t>: 18MB</a:t>
            </a:r>
          </a:p>
          <a:p>
            <a:pPr lvl="1"/>
            <a:r>
              <a:rPr lang="en-US" dirty="0"/>
              <a:t>Max Size for Spresense: &lt;&lt; 1 MB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64168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574-B3E1-0515-D17D-01CE1000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F8F8-64D1-7C0D-4EB5-A458EFB0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hlinkClick r:id="rId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effectLst/>
              </a:rPr>
              <a:t>Krause, S. K., </a:t>
            </a:r>
            <a:r>
              <a:rPr lang="en-US" sz="1800" dirty="0" err="1">
                <a:effectLst/>
              </a:rPr>
              <a:t>Kelt</a:t>
            </a:r>
            <a:r>
              <a:rPr lang="en-US" sz="1800" dirty="0">
                <a:effectLst/>
              </a:rPr>
              <a:t>, D. A., &amp; Van </a:t>
            </a:r>
            <a:r>
              <a:rPr lang="en-US" sz="1800" dirty="0" err="1">
                <a:effectLst/>
              </a:rPr>
              <a:t>Vuren</a:t>
            </a:r>
            <a:r>
              <a:rPr lang="en-US" sz="1800" dirty="0">
                <a:effectLst/>
              </a:rPr>
              <a:t>, D. H. (2010). Invasion, damage, and control options for eastern fox squirrels. In </a:t>
            </a:r>
            <a:r>
              <a:rPr lang="en-US" sz="1800" i="1" dirty="0">
                <a:effectLst/>
              </a:rPr>
              <a:t>Proceedings of the Vertebrate Pest Conference</a:t>
            </a:r>
            <a:r>
              <a:rPr lang="en-US" sz="1800" dirty="0">
                <a:effectLst/>
              </a:rPr>
              <a:t> (Vol. 24, No. 24).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https://developer.sony.com/spresense/product-specifications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b="0" dirty="0">
                <a:effectLst/>
                <a:latin typeface="Times New Roman, serif"/>
              </a:rPr>
              <a:t>Singla, N. (2014). Motion detection based on frame difference method. </a:t>
            </a:r>
            <a:r>
              <a:rPr lang="en-US" sz="1800" b="0" i="1" dirty="0">
                <a:effectLst/>
                <a:latin typeface="Times New Roman, serif"/>
              </a:rPr>
              <a:t>International Journal of Information &amp; Computation Technology</a:t>
            </a:r>
            <a:r>
              <a:rPr lang="en-US" sz="1800" b="0" dirty="0">
                <a:effectLst/>
                <a:latin typeface="Times New Roman, serif"/>
              </a:rPr>
              <a:t>, </a:t>
            </a:r>
            <a:r>
              <a:rPr lang="en-US" sz="1800" b="0" i="1" dirty="0">
                <a:effectLst/>
                <a:latin typeface="Times New Roman, serif"/>
              </a:rPr>
              <a:t>4</a:t>
            </a:r>
            <a:r>
              <a:rPr lang="en-US" sz="1800" b="0" dirty="0">
                <a:effectLst/>
                <a:latin typeface="Times New Roman, serif"/>
              </a:rPr>
              <a:t>(15), 1559-1565.</a:t>
            </a:r>
            <a:endParaRPr lang="en-US" sz="1200" b="0" dirty="0">
              <a:latin typeface="Times New Roman, serif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LeCun</a:t>
            </a:r>
            <a:r>
              <a:rPr lang="en-US" sz="1800" dirty="0"/>
              <a:t>, Y., </a:t>
            </a:r>
            <a:r>
              <a:rPr lang="en-US" sz="1800" dirty="0" err="1"/>
              <a:t>Boser</a:t>
            </a:r>
            <a:r>
              <a:rPr lang="en-US" sz="1800" dirty="0"/>
              <a:t>, B., </a:t>
            </a:r>
            <a:r>
              <a:rPr lang="en-US" sz="1800" dirty="0" err="1"/>
              <a:t>Denker</a:t>
            </a:r>
            <a:r>
              <a:rPr lang="en-US" sz="1800" dirty="0"/>
              <a:t>, J. S., Henderson, D., Howard, R. E., Hubbard, W., &amp; </a:t>
            </a:r>
            <a:r>
              <a:rPr lang="en-US" sz="1800" dirty="0" err="1"/>
              <a:t>Jackel</a:t>
            </a:r>
            <a:r>
              <a:rPr lang="en-US" sz="1800" dirty="0"/>
              <a:t>, L. D. (1989). Backpropagation applied to handwritten zip code recognition. Neural computation, 1(4), 541-551.</a:t>
            </a:r>
          </a:p>
        </p:txBody>
      </p:sp>
    </p:spTree>
    <p:extLst>
      <p:ext uri="{BB962C8B-B14F-4D97-AF65-F5344CB8AC3E}">
        <p14:creationId xmlns:p14="http://schemas.microsoft.com/office/powerpoint/2010/main" val="32885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C948-C3E8-9DC5-04E1-5C91AD36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7745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8209-D032-6903-F847-C84BE71B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61038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</a:t>
            </a:r>
            <a:r>
              <a:rPr lang="en-US" baseline="30000" dirty="0"/>
              <a:t>[1]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ARM Cortex-M4F @ 156 MHz</a:t>
            </a:r>
          </a:p>
          <a:p>
            <a:pPr lvl="1"/>
            <a:r>
              <a:rPr lang="en-US" dirty="0"/>
              <a:t>SRAM: 1.5MB</a:t>
            </a:r>
          </a:p>
          <a:p>
            <a:r>
              <a:rPr lang="en-US" dirty="0"/>
              <a:t>Expansion Board</a:t>
            </a:r>
          </a:p>
          <a:p>
            <a:pPr lvl="1"/>
            <a:r>
              <a:rPr lang="en-US" dirty="0"/>
              <a:t>SD Memory Card Slot</a:t>
            </a:r>
          </a:p>
          <a:p>
            <a:r>
              <a:rPr lang="en-US" dirty="0"/>
              <a:t>Camera </a:t>
            </a:r>
          </a:p>
          <a:p>
            <a:pPr lvl="1"/>
            <a:r>
              <a:rPr lang="en-US" dirty="0"/>
              <a:t>Image Transfer: CMOS 8-Bit Parallel</a:t>
            </a:r>
          </a:p>
          <a:p>
            <a:pPr lvl="1"/>
            <a:r>
              <a:rPr lang="en-US" dirty="0"/>
              <a:t>Control interface: I2C</a:t>
            </a:r>
          </a:p>
          <a:p>
            <a:pPr lvl="1"/>
            <a:r>
              <a:rPr lang="en-US" dirty="0"/>
              <a:t>Sensor: 2,608x 1,960 (~5 M pixel)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F7134A-8717-274A-A597-E34D25F0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02762"/>
              </p:ext>
            </p:extLst>
          </p:nvPr>
        </p:nvGraphicFramePr>
        <p:xfrm>
          <a:off x="1600199" y="1325721"/>
          <a:ext cx="4495801" cy="1474282"/>
        </p:xfrm>
        <a:graphic>
          <a:graphicData uri="http://schemas.openxmlformats.org/drawingml/2006/table">
            <a:tbl>
              <a:tblPr/>
              <a:tblGrid>
                <a:gridCol w="1576056">
                  <a:extLst>
                    <a:ext uri="{9D8B030D-6E8A-4147-A177-3AD203B41FA5}">
                      <a16:colId xmlns:a16="http://schemas.microsoft.com/office/drawing/2014/main" val="3660522799"/>
                    </a:ext>
                  </a:extLst>
                </a:gridCol>
                <a:gridCol w="2222643">
                  <a:extLst>
                    <a:ext uri="{9D8B030D-6E8A-4147-A177-3AD203B41FA5}">
                      <a16:colId xmlns:a16="http://schemas.microsoft.com/office/drawing/2014/main" val="1582816552"/>
                    </a:ext>
                  </a:extLst>
                </a:gridCol>
                <a:gridCol w="697102">
                  <a:extLst>
                    <a:ext uri="{9D8B030D-6E8A-4147-A177-3AD203B41FA5}">
                      <a16:colId xmlns:a16="http://schemas.microsoft.com/office/drawing/2014/main" val="288683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Component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36576" marR="36576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Single Board Copmputer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CXD5602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$65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396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Computer Storage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Extension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$45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70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Memory Card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32GB MicroSD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$20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32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Camera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Sony Spresense Camera (ISX012 Sensor)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$35</a:t>
                      </a:r>
                      <a:endParaRPr lang="en-US" dirty="0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68480"/>
                  </a:ext>
                </a:extLst>
              </a:tr>
            </a:tbl>
          </a:graphicData>
        </a:graphic>
      </p:graphicFrame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D744FB0-2F9C-3483-A633-78EC1DB52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1" t="28347"/>
          <a:stretch/>
        </p:blipFill>
        <p:spPr>
          <a:xfrm rot="5400000">
            <a:off x="7621131" y="1865331"/>
            <a:ext cx="4754879" cy="3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5DBD-FFF0-6395-C417-2EBE8AB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"/>
            <a:ext cx="10515600" cy="966073"/>
          </a:xfrm>
        </p:spPr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94EC-8B72-B08D-7C78-54555567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890" y="1851501"/>
            <a:ext cx="10160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86177-17C4-010D-36A2-CB406E20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2210990"/>
            <a:ext cx="1130300" cy="1117600"/>
          </a:xfrm>
          <a:prstGeom prst="rect">
            <a:avLst/>
          </a:prstGeom>
        </p:spPr>
      </p:pic>
      <p:pic>
        <p:nvPicPr>
          <p:cNvPr id="2056" name="Picture 8" descr="Secure Digital, SD card PNG">
            <a:extLst>
              <a:ext uri="{FF2B5EF4-FFF2-40B4-BE49-F238E27FC236}">
                <a16:creationId xmlns:a16="http://schemas.microsoft.com/office/drawing/2014/main" id="{CF3A78CC-318F-A9BD-0022-2A25900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20" y="5186680"/>
            <a:ext cx="861060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ial ports - Electronics-Lab.com">
            <a:extLst>
              <a:ext uri="{FF2B5EF4-FFF2-40B4-BE49-F238E27FC236}">
                <a16:creationId xmlns:a16="http://schemas.microsoft.com/office/drawing/2014/main" id="{7988F023-60C6-3674-71B2-17818224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90" y="4862195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2C111-4C04-F38C-09CD-BF9BD1913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1" y="1377315"/>
            <a:ext cx="4330700" cy="5257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EAA8EA-B9BB-881D-6A3A-D1A714A1BC3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77411" y="2550160"/>
            <a:ext cx="1355089" cy="219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F80EF-DFA6-6B00-A657-A1F69FB0A06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162800" y="2769790"/>
            <a:ext cx="1355090" cy="23741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93B05-40C7-E2FD-49E9-AA51B5567194}"/>
              </a:ext>
            </a:extLst>
          </p:cNvPr>
          <p:cNvCxnSpPr>
            <a:cxnSpLocks/>
            <a:stCxn id="4" idx="2"/>
            <a:endCxn id="2056" idx="3"/>
          </p:cNvCxnSpPr>
          <p:nvPr/>
        </p:nvCxnSpPr>
        <p:spPr>
          <a:xfrm flipH="1">
            <a:off x="7142480" y="4162901"/>
            <a:ext cx="1883410" cy="145430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42B79E-4113-D78F-B677-1407D02FA21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025890" y="4162901"/>
            <a:ext cx="1123950" cy="86629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0" name="Picture 12" descr="LED SMD Chip High Bright Green">
            <a:extLst>
              <a:ext uri="{FF2B5EF4-FFF2-40B4-BE49-F238E27FC236}">
                <a16:creationId xmlns:a16="http://schemas.microsoft.com/office/drawing/2014/main" id="{CDB85269-C30D-0C41-4628-16ECFD6B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69" y="2042080"/>
            <a:ext cx="1455420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4E719-5097-7B95-22BF-6CF4DB400E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9533890" y="2888495"/>
            <a:ext cx="1355090" cy="11870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CA18B35-F983-FF13-D4D8-8A83AF9B4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60522"/>
              </p:ext>
            </p:extLst>
          </p:nvPr>
        </p:nvGraphicFramePr>
        <p:xfrm>
          <a:off x="7380514" y="1043860"/>
          <a:ext cx="4720228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057">
                  <a:extLst>
                    <a:ext uri="{9D8B030D-6E8A-4147-A177-3AD203B41FA5}">
                      <a16:colId xmlns:a16="http://schemas.microsoft.com/office/drawing/2014/main" val="3905144424"/>
                    </a:ext>
                  </a:extLst>
                </a:gridCol>
                <a:gridCol w="1180057">
                  <a:extLst>
                    <a:ext uri="{9D8B030D-6E8A-4147-A177-3AD203B41FA5}">
                      <a16:colId xmlns:a16="http://schemas.microsoft.com/office/drawing/2014/main" val="2811622812"/>
                    </a:ext>
                  </a:extLst>
                </a:gridCol>
                <a:gridCol w="1180057">
                  <a:extLst>
                    <a:ext uri="{9D8B030D-6E8A-4147-A177-3AD203B41FA5}">
                      <a16:colId xmlns:a16="http://schemas.microsoft.com/office/drawing/2014/main" val="4146057664"/>
                    </a:ext>
                  </a:extLst>
                </a:gridCol>
                <a:gridCol w="1180057">
                  <a:extLst>
                    <a:ext uri="{9D8B030D-6E8A-4147-A177-3AD203B41FA5}">
                      <a16:colId xmlns:a16="http://schemas.microsoft.com/office/drawing/2014/main" val="3755266625"/>
                    </a:ext>
                  </a:extLst>
                </a:gridCol>
              </a:tblGrid>
              <a:tr h="2414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2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Squirrel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25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47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1FBF-3EAB-B8CA-CB12-0F7F34F9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Pipeline/Flowchart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DB97D8-456D-EEF6-155D-2D2667F2B03D}"/>
              </a:ext>
            </a:extLst>
          </p:cNvPr>
          <p:cNvSpPr/>
          <p:nvPr/>
        </p:nvSpPr>
        <p:spPr>
          <a:xfrm>
            <a:off x="563880" y="359014"/>
            <a:ext cx="188468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Initial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6DEFF-02AC-3D68-F3FC-3E5CF811BD6A}"/>
              </a:ext>
            </a:extLst>
          </p:cNvPr>
          <p:cNvSpPr/>
          <p:nvPr/>
        </p:nvSpPr>
        <p:spPr>
          <a:xfrm>
            <a:off x="730250" y="342316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87094D-0501-181B-DCDC-0D7C74333387}"/>
              </a:ext>
            </a:extLst>
          </p:cNvPr>
          <p:cNvSpPr/>
          <p:nvPr/>
        </p:nvSpPr>
        <p:spPr>
          <a:xfrm>
            <a:off x="4545330" y="1492032"/>
            <a:ext cx="1884680" cy="7924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Trigger of Video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74D25-0924-CD2F-409A-B5FA5AAF92EF}"/>
              </a:ext>
            </a:extLst>
          </p:cNvPr>
          <p:cNvSpPr/>
          <p:nvPr/>
        </p:nvSpPr>
        <p:spPr>
          <a:xfrm>
            <a:off x="4659630" y="3560226"/>
            <a:ext cx="1656080" cy="643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 Video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D2F995-2EEE-C289-D6F8-72EA496B74E8}"/>
              </a:ext>
            </a:extLst>
          </p:cNvPr>
          <p:cNvSpPr/>
          <p:nvPr/>
        </p:nvSpPr>
        <p:spPr>
          <a:xfrm>
            <a:off x="4659629" y="2548656"/>
            <a:ext cx="1656080" cy="689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Capture Still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7EAA7-B4CE-8776-29BD-A727EBE75C86}"/>
              </a:ext>
            </a:extLst>
          </p:cNvPr>
          <p:cNvSpPr/>
          <p:nvPr/>
        </p:nvSpPr>
        <p:spPr>
          <a:xfrm>
            <a:off x="4659630" y="5222337"/>
            <a:ext cx="165608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Interpret Results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3690E0-F6D1-0FF6-316F-2AFE92863987}"/>
              </a:ext>
            </a:extLst>
          </p:cNvPr>
          <p:cNvSpPr/>
          <p:nvPr/>
        </p:nvSpPr>
        <p:spPr>
          <a:xfrm>
            <a:off x="9187180" y="1593669"/>
            <a:ext cx="1884680" cy="792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Copy Images and Log from SD Card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A1436-2EC2-2C59-CF11-E2BE871DC0BE}"/>
              </a:ext>
            </a:extLst>
          </p:cNvPr>
          <p:cNvSpPr/>
          <p:nvPr/>
        </p:nvSpPr>
        <p:spPr>
          <a:xfrm>
            <a:off x="730250" y="4447218"/>
            <a:ext cx="155194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Model</a:t>
            </a:r>
          </a:p>
          <a:p>
            <a:pPr algn="ctr"/>
            <a:r>
              <a:rPr lang="en-US" dirty="0" err="1"/>
              <a:t>TFLite</a:t>
            </a:r>
            <a:r>
              <a:rPr lang="en-US" dirty="0"/>
              <a:t>-Micro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12CA1-F00D-6F31-F69B-1D75133225DD}"/>
              </a:ext>
            </a:extLst>
          </p:cNvPr>
          <p:cNvSpPr/>
          <p:nvPr/>
        </p:nvSpPr>
        <p:spPr>
          <a:xfrm>
            <a:off x="730250" y="5747220"/>
            <a:ext cx="1551940" cy="590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2C6E8B-9D4F-B987-89E9-24022876D2A2}"/>
              </a:ext>
            </a:extLst>
          </p:cNvPr>
          <p:cNvSpPr/>
          <p:nvPr/>
        </p:nvSpPr>
        <p:spPr>
          <a:xfrm>
            <a:off x="9301480" y="3075997"/>
            <a:ext cx="1656080" cy="464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Tag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D87CC8-0677-BFD4-646B-25ADFBE5D3AF}"/>
              </a:ext>
            </a:extLst>
          </p:cNvPr>
          <p:cNvSpPr/>
          <p:nvPr/>
        </p:nvSpPr>
        <p:spPr>
          <a:xfrm>
            <a:off x="730250" y="149203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3D777-540E-72D6-503B-A35075C62624}"/>
              </a:ext>
            </a:extLst>
          </p:cNvPr>
          <p:cNvSpPr/>
          <p:nvPr/>
        </p:nvSpPr>
        <p:spPr>
          <a:xfrm>
            <a:off x="9301480" y="4356818"/>
            <a:ext cx="1656080" cy="767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Analyze Performance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7D6E6-450F-E554-8884-3B857D175578}"/>
              </a:ext>
            </a:extLst>
          </p:cNvPr>
          <p:cNvSpPr/>
          <p:nvPr/>
        </p:nvSpPr>
        <p:spPr>
          <a:xfrm>
            <a:off x="730250" y="2463520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FCCF30-0B5A-3E24-71CD-D6842CBC46BC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1506220" y="1151494"/>
            <a:ext cx="0" cy="34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78CB2-513B-FD30-617E-60FAD78E8BDA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506220" y="2066072"/>
            <a:ext cx="0" cy="397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3819D1-A6CF-E03B-ABD1-52FB3C3E503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506220" y="5361618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54827-612E-92BF-5B08-E5999A7F9B2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487669" y="2284512"/>
            <a:ext cx="1" cy="26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AD6809-AC13-4FDB-4E90-68B9D4EBB401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487669" y="3238504"/>
            <a:ext cx="1" cy="321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DBC656-413B-BD3B-3B47-9E9CB16C63D4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506220" y="3997202"/>
            <a:ext cx="0" cy="450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10171D-457A-88B1-15E9-75178CDE767A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1506220" y="3037560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686108-49C4-4CF2-C883-64C58B54948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0129520" y="2386149"/>
            <a:ext cx="0" cy="689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9F8B6-1095-558A-D00B-067017F3979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0129520" y="3540975"/>
            <a:ext cx="0" cy="815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4DCF3C-5221-7656-EE01-522EEAAE2E8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 flipH="1" flipV="1">
            <a:off x="1074236" y="1924016"/>
            <a:ext cx="4845418" cy="3981450"/>
          </a:xfrm>
          <a:prstGeom prst="bentConnector5">
            <a:avLst>
              <a:gd name="adj1" fmla="val -4718"/>
              <a:gd name="adj2" fmla="val 47911"/>
              <a:gd name="adj3" fmla="val 10471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DA887B-7AF1-044F-1216-FE8709054A6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5537061" y="1544278"/>
            <a:ext cx="4543068" cy="4641850"/>
          </a:xfrm>
          <a:prstGeom prst="bentConnector5">
            <a:avLst>
              <a:gd name="adj1" fmla="val -5032"/>
              <a:gd name="adj2" fmla="val 64309"/>
              <a:gd name="adj3" fmla="val 1050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55">
            <a:extLst>
              <a:ext uri="{FF2B5EF4-FFF2-40B4-BE49-F238E27FC236}">
                <a16:creationId xmlns:a16="http://schemas.microsoft.com/office/drawing/2014/main" id="{48F80B6E-EFC2-9D52-EEF0-F01DDC3480EC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5400000" flipH="1">
            <a:off x="4242829" y="-762039"/>
            <a:ext cx="2374112" cy="9399270"/>
          </a:xfrm>
          <a:prstGeom prst="bentConnector4">
            <a:avLst>
              <a:gd name="adj1" fmla="val -67830"/>
              <a:gd name="adj2" fmla="val 1024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CD6BFA1-5CAE-AD21-F16D-92C277EFCE9E}"/>
              </a:ext>
            </a:extLst>
          </p:cNvPr>
          <p:cNvSpPr/>
          <p:nvPr/>
        </p:nvSpPr>
        <p:spPr>
          <a:xfrm>
            <a:off x="6712585" y="5291977"/>
            <a:ext cx="1510030" cy="7751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Light Up Indicator LED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1363C84-3C7A-A23A-65EC-DFFC7CEC6F32}"/>
              </a:ext>
            </a:extLst>
          </p:cNvPr>
          <p:cNvCxnSpPr>
            <a:cxnSpLocks/>
            <a:stCxn id="11" idx="3"/>
            <a:endCxn id="70" idx="1"/>
          </p:cNvCxnSpPr>
          <p:nvPr/>
        </p:nvCxnSpPr>
        <p:spPr>
          <a:xfrm>
            <a:off x="6315710" y="5679537"/>
            <a:ext cx="39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229831F-7DB5-8836-6C38-596C2E05CCD1}"/>
              </a:ext>
            </a:extLst>
          </p:cNvPr>
          <p:cNvSpPr/>
          <p:nvPr/>
        </p:nvSpPr>
        <p:spPr>
          <a:xfrm>
            <a:off x="4659629" y="4480969"/>
            <a:ext cx="1656080" cy="40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 Model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BD6D23-1B10-D065-E81C-E4D899DFC392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 flipH="1">
            <a:off x="5487669" y="4203904"/>
            <a:ext cx="1" cy="277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42049E-C435-52FA-C7F0-2A790E332746}"/>
              </a:ext>
            </a:extLst>
          </p:cNvPr>
          <p:cNvCxnSpPr>
            <a:cxnSpLocks/>
            <a:stCxn id="82" idx="2"/>
            <a:endCxn id="11" idx="0"/>
          </p:cNvCxnSpPr>
          <p:nvPr/>
        </p:nvCxnSpPr>
        <p:spPr>
          <a:xfrm>
            <a:off x="5487669" y="4883242"/>
            <a:ext cx="1" cy="3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0FE7-04E5-312B-21B9-A990A53B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Toolkit/Tec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428B-836C-271B-56A1-106A2162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20" y="1426343"/>
            <a:ext cx="10515600" cy="5140643"/>
          </a:xfrm>
        </p:spPr>
        <p:txBody>
          <a:bodyPr/>
          <a:lstStyle/>
          <a:p>
            <a:r>
              <a:rPr lang="en-US" dirty="0"/>
              <a:t>Initial Data Set: Sony Spresense SDK in C under NUTTX</a:t>
            </a:r>
          </a:p>
          <a:p>
            <a:r>
              <a:rPr lang="en-US" dirty="0"/>
              <a:t>Image Tagging: Manual File Operations/Python Scripts OSX</a:t>
            </a:r>
          </a:p>
          <a:p>
            <a:r>
              <a:rPr lang="en-US" dirty="0"/>
              <a:t>Model Building/Training: Python, PyTorch</a:t>
            </a:r>
          </a:p>
          <a:p>
            <a:r>
              <a:rPr lang="en-US" dirty="0"/>
              <a:t>Model Deployment: TensorFlow Lite – Microcontroller, C</a:t>
            </a:r>
          </a:p>
          <a:p>
            <a:r>
              <a:rPr lang="en-US" dirty="0"/>
              <a:t>Runtime: Sony Spresense Arduino in C++, Logging to Linux</a:t>
            </a:r>
          </a:p>
          <a:p>
            <a:r>
              <a:rPr lang="en-US" dirty="0"/>
              <a:t>Data Analysis: Python</a:t>
            </a:r>
          </a:p>
          <a:p>
            <a:r>
              <a:rPr lang="en-US" dirty="0"/>
              <a:t>Image Stream Viewing: Serial </a:t>
            </a:r>
            <a:r>
              <a:rPr lang="en-US" dirty="0">
                <a:sym typeface="Wingdings" pitchFamily="2" charset="2"/>
              </a:rPr>
              <a:t> “Processing”, 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ensorFlow Lite para microcontroladores">
            <a:extLst>
              <a:ext uri="{FF2B5EF4-FFF2-40B4-BE49-F238E27FC236}">
                <a16:creationId xmlns:a16="http://schemas.microsoft.com/office/drawing/2014/main" id="{4469B380-B84F-1E98-55CE-02DDCDE9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484" y="3370134"/>
            <a:ext cx="1154172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6D951-AE3B-F625-1513-7A79BECF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56" y="429200"/>
            <a:ext cx="813564" cy="798905"/>
          </a:xfrm>
          <a:prstGeom prst="rect">
            <a:avLst/>
          </a:prstGeom>
        </p:spPr>
      </p:pic>
      <p:pic>
        <p:nvPicPr>
          <p:cNvPr id="3076" name="Picture 4" descr="C Programming Logo , Free Transparent Clipart - ClipartKey">
            <a:extLst>
              <a:ext uri="{FF2B5EF4-FFF2-40B4-BE49-F238E27FC236}">
                <a16:creationId xmlns:a16="http://schemas.microsoft.com/office/drawing/2014/main" id="{03286A52-B1BE-CF26-775B-E3C25BFB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28" y="527288"/>
            <a:ext cx="744221" cy="6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Logo PNG Transparent - Brands Logos">
            <a:extLst>
              <a:ext uri="{FF2B5EF4-FFF2-40B4-BE49-F238E27FC236}">
                <a16:creationId xmlns:a16="http://schemas.microsoft.com/office/drawing/2014/main" id="{584B9EBC-F43A-BAD9-84D9-79D532FC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60" y="1623961"/>
            <a:ext cx="744220" cy="7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 Os X Logo Png, Transparent Png - kindpng">
            <a:extLst>
              <a:ext uri="{FF2B5EF4-FFF2-40B4-BE49-F238E27FC236}">
                <a16:creationId xmlns:a16="http://schemas.microsoft.com/office/drawing/2014/main" id="{E3976CA5-49C7-2521-6F63-E501DDA2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5915803"/>
            <a:ext cx="622300" cy="6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Torch 2.0: Our next generation release that is faster, more Pythonic and Dynamic as ever | PyTorch">
            <a:extLst>
              <a:ext uri="{FF2B5EF4-FFF2-40B4-BE49-F238E27FC236}">
                <a16:creationId xmlns:a16="http://schemas.microsoft.com/office/drawing/2014/main" id="{C08C2A25-2F0B-6E96-0F34-A95B507C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189" y="2447566"/>
            <a:ext cx="708660" cy="7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llection of Arduino Logo PNG. | PlusPNG">
            <a:extLst>
              <a:ext uri="{FF2B5EF4-FFF2-40B4-BE49-F238E27FC236}">
                <a16:creationId xmlns:a16="http://schemas.microsoft.com/office/drawing/2014/main" id="{FFD9260D-2BA8-011B-3681-12C216A4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328211"/>
            <a:ext cx="683260" cy="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ree C++ PNG Transparent Images, Download Free C++ PNG Transparent Images png images, Free ...">
            <a:extLst>
              <a:ext uri="{FF2B5EF4-FFF2-40B4-BE49-F238E27FC236}">
                <a16:creationId xmlns:a16="http://schemas.microsoft.com/office/drawing/2014/main" id="{B38DA6BF-6F08-7C9A-A597-CBDAE995A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73" y="4709168"/>
            <a:ext cx="1008380" cy="6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A0508E5-BD78-2E67-AE23-2174A536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192" y="5232545"/>
            <a:ext cx="947420" cy="9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5981BC3-D221-DE95-4773-286A5BD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16" y="5466483"/>
            <a:ext cx="690880" cy="6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inux Logo, symbol, meaning, history, PNG, brand">
            <a:extLst>
              <a:ext uri="{FF2B5EF4-FFF2-40B4-BE49-F238E27FC236}">
                <a16:creationId xmlns:a16="http://schemas.microsoft.com/office/drawing/2014/main" id="{DEC288DF-EDF8-C86E-F460-25186DED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036" y="5404823"/>
            <a:ext cx="1334048" cy="7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4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827-6106-A512-2C6B-4C77405D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Gather Initial Image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6139-7A62-8003-23A1-A65070ED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561464"/>
            <a:ext cx="10744200" cy="5060635"/>
          </a:xfrm>
        </p:spPr>
        <p:txBody>
          <a:bodyPr/>
          <a:lstStyle/>
          <a:p>
            <a:r>
              <a:rPr lang="en-US" dirty="0"/>
              <a:t>Trigger On Motion to Capture Initial Dataset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the largest image we can as a JPEG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Subtract each BITMAP from the prior image</a:t>
            </a:r>
          </a:p>
          <a:p>
            <a:pPr lvl="2"/>
            <a:r>
              <a:rPr lang="en-US" dirty="0"/>
              <a:t>Subtract the R, G, and B from each prior to each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up and just capture on a timer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378D-7109-1E94-3AEF-3BAC1B48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4006531"/>
            <a:ext cx="1765300" cy="1919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272EB-F005-03F8-21E1-0EBA7744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79" y="576897"/>
            <a:ext cx="1599321" cy="231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F76F0-1BCC-FF93-A7EC-F067111E3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822" y="3566159"/>
            <a:ext cx="2099173" cy="29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8B90-A1C7-9FEA-B10B-6D2CF5B9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Working on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453C-C6E1-EF20-6191-038F5519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770769"/>
            <a:ext cx="10515600" cy="4351338"/>
          </a:xfrm>
        </p:spPr>
        <p:txBody>
          <a:bodyPr/>
          <a:lstStyle/>
          <a:p>
            <a:r>
              <a:rPr lang="en-US" dirty="0"/>
              <a:t>Start with super tiny modified LeNetV5 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3M (At JPG Qual 70)</a:t>
            </a:r>
          </a:p>
          <a:p>
            <a:pPr lvl="2"/>
            <a:r>
              <a:rPr lang="en-US" dirty="0"/>
              <a:t>Video: 640x480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FreeBSD_daemon_large | David B | Flickr">
            <a:extLst>
              <a:ext uri="{FF2B5EF4-FFF2-40B4-BE49-F238E27FC236}">
                <a16:creationId xmlns:a16="http://schemas.microsoft.com/office/drawing/2014/main" id="{A056B3F4-2B0B-C7C7-47BD-762EB4B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19" y="2428615"/>
            <a:ext cx="2981325" cy="37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ost Film: Fantasia">
            <a:extLst>
              <a:ext uri="{FF2B5EF4-FFF2-40B4-BE49-F238E27FC236}">
                <a16:creationId xmlns:a16="http://schemas.microsoft.com/office/drawing/2014/main" id="{F8C418D1-2020-D891-FBAE-0D8D7AD7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80" y="2348534"/>
            <a:ext cx="5653723" cy="42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BB1-DD83-919F-8D9B-887D6D69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Over With Arduino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9F8C-1D1C-DA5F-8183-22DF0C3E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super tiny LeNetV5</a:t>
            </a:r>
            <a:r>
              <a:rPr lang="en-US" baseline="30000" dirty="0"/>
              <a:t>[2] </a:t>
            </a:r>
            <a:r>
              <a:rPr lang="en-US" dirty="0"/>
              <a:t>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640x 480 (VGA)</a:t>
            </a:r>
          </a:p>
          <a:p>
            <a:pPr lvl="2"/>
            <a:r>
              <a:rPr lang="en-US" dirty="0"/>
              <a:t>Video: 320x240 (QVGA)</a:t>
            </a:r>
          </a:p>
          <a:p>
            <a:pPr lvl="2"/>
            <a:r>
              <a:rPr lang="en-US" dirty="0"/>
              <a:t>Smallest image size is: 96x96</a:t>
            </a:r>
          </a:p>
          <a:p>
            <a:pPr lvl="1"/>
            <a:r>
              <a:rPr lang="en-US" dirty="0"/>
              <a:t>Max model size:</a:t>
            </a:r>
          </a:p>
          <a:p>
            <a:pPr lvl="2"/>
            <a:r>
              <a:rPr lang="en-US" dirty="0"/>
              <a:t>Camera Memor:1.5 MB</a:t>
            </a:r>
          </a:p>
          <a:p>
            <a:pPr lvl="2"/>
            <a:r>
              <a:rPr lang="en-US" dirty="0"/>
              <a:t>Image Size at QVGA: 153.6kB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14190</TotalTime>
  <Words>2130</Words>
  <Application>Microsoft Macintosh PowerPoint</Application>
  <PresentationFormat>Widescreen</PresentationFormat>
  <Paragraphs>366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Times New Roman, serif</vt:lpstr>
      <vt:lpstr>Wingdings</vt:lpstr>
      <vt:lpstr>Office Theme</vt:lpstr>
      <vt:lpstr>Machine Learning  Image Based Pest Species Identification  For Embedded Systems</vt:lpstr>
      <vt:lpstr>Pest Species Identification</vt:lpstr>
      <vt:lpstr>Hardware</vt:lpstr>
      <vt:lpstr>System Overview</vt:lpstr>
      <vt:lpstr>Pipeline/Flowchart</vt:lpstr>
      <vt:lpstr>Toolkit/Tec Stack</vt:lpstr>
      <vt:lpstr>Gather Initial Image Set</vt:lpstr>
      <vt:lpstr>Get Working on Device</vt:lpstr>
      <vt:lpstr>Start Over With Arduino Library</vt:lpstr>
      <vt:lpstr>Model Wont Build</vt:lpstr>
      <vt:lpstr>We have Pipeline!  Now Build The Model</vt:lpstr>
      <vt:lpstr>No Way It Will Work on Full Image</vt:lpstr>
      <vt:lpstr>New Plan: Skip Object Detection Use Classifier Only</vt:lpstr>
      <vt:lpstr>Pruned Pre-Trained Model</vt:lpstr>
      <vt:lpstr>New Plan:  Build and Train  Model From Scratch</vt:lpstr>
      <vt:lpstr>Not Enough Images (Too Many Empty)</vt:lpstr>
      <vt:lpstr>Run Real data (AKA: And My Troubles Began)</vt:lpstr>
      <vt:lpstr>At night it works, but in the daytime it doesn’t</vt:lpstr>
      <vt:lpstr>… Still Every Image the Same Results</vt:lpstr>
      <vt:lpstr>It Works!</vt:lpstr>
      <vt:lpstr>New Plan: Run With What I Have</vt:lpstr>
      <vt:lpstr>Re-Train on Larger Dataset</vt:lpstr>
      <vt:lpstr>MobileNetV1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Mehlman</dc:creator>
  <cp:lastModifiedBy>Josh Mehlman</cp:lastModifiedBy>
  <cp:revision>32</cp:revision>
  <dcterms:created xsi:type="dcterms:W3CDTF">2024-03-15T23:44:59Z</dcterms:created>
  <dcterms:modified xsi:type="dcterms:W3CDTF">2024-05-12T19:53:29Z</dcterms:modified>
</cp:coreProperties>
</file>